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8" r:id="rId4"/>
    <p:sldId id="269" r:id="rId5"/>
    <p:sldId id="259" r:id="rId6"/>
    <p:sldId id="260" r:id="rId7"/>
    <p:sldId id="265" r:id="rId8"/>
    <p:sldId id="268" r:id="rId9"/>
    <p:sldId id="261" r:id="rId10"/>
    <p:sldId id="262" r:id="rId11"/>
    <p:sldId id="270" r:id="rId12"/>
    <p:sldId id="267" r:id="rId13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5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6" autoAdjust="0"/>
    <p:restoredTop sz="96349" autoAdjust="0"/>
  </p:normalViewPr>
  <p:slideViewPr>
    <p:cSldViewPr snapToGrid="0">
      <p:cViewPr varScale="1">
        <p:scale>
          <a:sx n="65" d="100"/>
          <a:sy n="65" d="100"/>
        </p:scale>
        <p:origin x="66" y="10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2D2F7-23C0-40DD-857F-D92A53A9F687}" type="datetimeFigureOut">
              <a:rPr lang="en-US" smtClean="0"/>
              <a:t>7/16/2026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177F3-0935-41AB-81CE-5309DBDA0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73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2D2F7-23C0-40DD-857F-D92A53A9F687}" type="datetimeFigureOut">
              <a:rPr lang="en-US" smtClean="0"/>
              <a:t>7/16/2026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177F3-0935-41AB-81CE-5309DBDA0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458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2D2F7-23C0-40DD-857F-D92A53A9F687}" type="datetimeFigureOut">
              <a:rPr lang="en-US" smtClean="0"/>
              <a:t>7/16/2026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177F3-0935-41AB-81CE-5309DBDA0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766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2D2F7-23C0-40DD-857F-D92A53A9F687}" type="datetimeFigureOut">
              <a:rPr lang="en-US" smtClean="0"/>
              <a:t>7/16/2026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177F3-0935-41AB-81CE-5309DBDA0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716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2D2F7-23C0-40DD-857F-D92A53A9F687}" type="datetimeFigureOut">
              <a:rPr lang="en-US" smtClean="0"/>
              <a:t>7/16/2026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177F3-0935-41AB-81CE-5309DBDA0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032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2D2F7-23C0-40DD-857F-D92A53A9F687}" type="datetimeFigureOut">
              <a:rPr lang="en-US" smtClean="0"/>
              <a:t>7/16/2026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177F3-0935-41AB-81CE-5309DBDA0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245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2D2F7-23C0-40DD-857F-D92A53A9F687}" type="datetimeFigureOut">
              <a:rPr lang="en-US" smtClean="0"/>
              <a:t>7/16/2026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177F3-0935-41AB-81CE-5309DBDA0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549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2D2F7-23C0-40DD-857F-D92A53A9F687}" type="datetimeFigureOut">
              <a:rPr lang="en-US" smtClean="0"/>
              <a:t>7/16/2026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177F3-0935-41AB-81CE-5309DBDA0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461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2D2F7-23C0-40DD-857F-D92A53A9F687}" type="datetimeFigureOut">
              <a:rPr lang="en-US" smtClean="0"/>
              <a:t>7/16/2026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177F3-0935-41AB-81CE-5309DBDA0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792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2D2F7-23C0-40DD-857F-D92A53A9F687}" type="datetimeFigureOut">
              <a:rPr lang="en-US" smtClean="0"/>
              <a:t>7/16/2026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177F3-0935-41AB-81CE-5309DBDA0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644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2D2F7-23C0-40DD-857F-D92A53A9F687}" type="datetimeFigureOut">
              <a:rPr lang="en-US" smtClean="0"/>
              <a:t>7/16/2026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177F3-0935-41AB-81CE-5309DBDA0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509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82D2F7-23C0-40DD-857F-D92A53A9F687}" type="datetimeFigureOut">
              <a:rPr lang="en-US" smtClean="0"/>
              <a:t>7/16/2026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177F3-0935-41AB-81CE-5309DBDA0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38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microsoft.com/office/2017/06/relationships/model3d" Target="../media/model3d3.glb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microsoft.com/office/2017/06/relationships/model3d" Target="../media/model3d4.glb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emm.edcity.hk/media/1_pla09saf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microsoft.com/office/2017/06/relationships/model3d" Target="../media/model3d2.glb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8400" y="1214438"/>
            <a:ext cx="9660556" cy="2387600"/>
          </a:xfrm>
        </p:spPr>
        <p:txBody>
          <a:bodyPr>
            <a:normAutofit/>
          </a:bodyPr>
          <a:lstStyle/>
          <a:p>
            <a:r>
              <a:rPr lang="zh-TW" altLang="en-US" sz="4000" b="1" dirty="0">
                <a:solidFill>
                  <a:srgbClr val="0E577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国旗在心中飘扬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sz="4000" b="1" dirty="0">
                <a:solidFill>
                  <a:srgbClr val="0E577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教学简报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671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结语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香港特别行政区是中华人民共和国不可分离的部分。中华人民共和国国旗是国家的标志，也是国家和国家主权的象征</a:t>
            </a:r>
            <a:r>
              <a:rPr lang="zh-HK" altLang="en-US" dirty="0"/>
              <a:t>，每个公民都应当尊重。</a:t>
            </a:r>
            <a:r>
              <a:rPr lang="zh-TW" altLang="en-US" dirty="0"/>
              <a:t>我们应该学习及谨记国旗上的图案及意义，培养自己的国民身份认同，成为一个有识见和负责任的公民。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1636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A0A3409-21BF-404B-BE49-0E6AA190D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活动安排</a:t>
            </a:r>
            <a:endParaRPr 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6FE7BC1-35F7-4D69-9622-A9E9FB852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66733"/>
            <a:ext cx="7262191" cy="4351338"/>
          </a:xfrm>
        </p:spPr>
        <p:txBody>
          <a:bodyPr/>
          <a:lstStyle/>
          <a:p>
            <a:r>
              <a:rPr lang="zh-TW" altLang="en-US" sz="30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运用课堂所学，学生结合自己设计的概念图，为主题「国旗在心中飘扬」创作一篇长约</a:t>
            </a:r>
            <a:r>
              <a:rPr lang="en-US" altLang="zh-TW" sz="30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5</a:t>
            </a:r>
            <a:r>
              <a:rPr lang="zh-TW" altLang="en-US" sz="30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至</a:t>
            </a:r>
            <a:r>
              <a:rPr lang="en-US" altLang="zh-TW" sz="30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10</a:t>
            </a:r>
            <a:r>
              <a:rPr lang="zh-TW" altLang="en-US" sz="30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分钟的演讲稿</a:t>
            </a:r>
            <a:endParaRPr lang="en-US" altLang="zh-TW" sz="3000" dirty="0">
              <a:effectLst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1"/>
            <a:r>
              <a:rPr lang="zh-TW" altLang="en-US" sz="2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提示：演讲稿可以点列形式撰写</a:t>
            </a:r>
            <a:endParaRPr lang="en-US" altLang="zh-TW" sz="2600" dirty="0"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学生可以</a:t>
            </a:r>
            <a:r>
              <a:rPr lang="en-US" altLang="zh-TW" sz="3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4</a:t>
            </a:r>
            <a:r>
              <a:rPr lang="zh-TW" altLang="en-US" sz="3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至</a:t>
            </a:r>
            <a:r>
              <a:rPr lang="en-US" altLang="zh-TW" sz="3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5</a:t>
            </a:r>
            <a:r>
              <a:rPr lang="zh-TW" altLang="en-US" sz="3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人为一组，相互示范如何就</a:t>
            </a:r>
            <a:r>
              <a:rPr lang="zh-TW" altLang="en-US" sz="30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主题「国旗在心中飘扬」</a:t>
            </a:r>
            <a:r>
              <a:rPr lang="zh-TW" altLang="en-US" sz="3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进行演讲</a:t>
            </a:r>
            <a:endParaRPr lang="en-US" altLang="zh-TW" sz="30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0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教师可邀请表现优异者向全班作示范</a:t>
            </a:r>
            <a:endParaRPr lang="en-US" altLang="zh-TW" sz="3000" dirty="0">
              <a:effectLst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模型 3" descr="Paper">
                <a:extLst>
                  <a:ext uri="{FF2B5EF4-FFF2-40B4-BE49-F238E27FC236}">
                    <a16:creationId xmlns:a16="http://schemas.microsoft.com/office/drawing/2014/main" id="{1FB0A291-C51D-4484-BA6A-1DE3DF53C5F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11183487"/>
                  </p:ext>
                </p:extLst>
              </p:nvPr>
            </p:nvGraphicFramePr>
            <p:xfrm>
              <a:off x="8306172" y="1349731"/>
              <a:ext cx="2912962" cy="4466353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912962" cy="4466353"/>
                    </a:xfrm>
                    <a:prstGeom prst="rect">
                      <a:avLst/>
                    </a:prstGeom>
                  </am3d:spPr>
                  <am3d:camera>
                    <am3d:pos x="0" y="0" z="5669096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936731" d="1000000"/>
                    <am3d:preTrans dx="-17335" dy="-18000000" dz="-878710"/>
                    <am3d:scale>
                      <am3d:sx n="1000000" d="1000000"/>
                      <am3d:sy n="1000000" d="1000000"/>
                      <am3d:sz n="1000000" d="1000000"/>
                    </am3d:scale>
                    <am3d:rot ax="-195281" ay="-973509" az="5462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186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模型 3" descr="Paper">
                <a:extLst>
                  <a:ext uri="{FF2B5EF4-FFF2-40B4-BE49-F238E27FC236}">
                    <a16:creationId xmlns:a16="http://schemas.microsoft.com/office/drawing/2014/main" id="{1FB0A291-C51D-4484-BA6A-1DE3DF53C5F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06172" y="1349731"/>
                <a:ext cx="2912962" cy="44663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模型 4" descr="Small Pencil">
                <a:extLst>
                  <a:ext uri="{FF2B5EF4-FFF2-40B4-BE49-F238E27FC236}">
                    <a16:creationId xmlns:a16="http://schemas.microsoft.com/office/drawing/2014/main" id="{0F1AC27C-7941-4E4F-A4BD-CFBF3A79CF7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85709086"/>
                  </p:ext>
                </p:extLst>
              </p:nvPr>
            </p:nvGraphicFramePr>
            <p:xfrm rot="8789258">
              <a:off x="7235701" y="5513359"/>
              <a:ext cx="1935164" cy="153934"/>
            </p:xfrm>
            <a:graphic>
              <a:graphicData uri="http://schemas.microsoft.com/office/drawing/2017/model3d">
                <am3d:model3d r:embed="rId4">
                  <am3d:spPr>
                    <a:xfrm rot="8789258">
                      <a:off x="0" y="0"/>
                      <a:ext cx="1935164" cy="153934"/>
                    </a:xfrm>
                    <a:prstGeom prst="rect">
                      <a:avLst/>
                    </a:prstGeom>
                  </am3d:spPr>
                  <am3d:camera>
                    <am3d:pos x="0" y="0" z="4737819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473872" d="1000000"/>
                    <am3d:preTrans dx="1057221" dy="-3160" dz="104404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20369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模型 4" descr="Small Pencil">
                <a:extLst>
                  <a:ext uri="{FF2B5EF4-FFF2-40B4-BE49-F238E27FC236}">
                    <a16:creationId xmlns:a16="http://schemas.microsoft.com/office/drawing/2014/main" id="{0F1AC27C-7941-4E4F-A4BD-CFBF3A79CF7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8789258">
                <a:off x="7235701" y="5513359"/>
                <a:ext cx="1935164" cy="15393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92859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课题延伸阅读资源</a:t>
            </a:r>
            <a:endParaRPr lang="en-US" dirty="0"/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3533731"/>
              </p:ext>
            </p:extLst>
          </p:nvPr>
        </p:nvGraphicFramePr>
        <p:xfrm>
          <a:off x="976004" y="1690687"/>
          <a:ext cx="9686245" cy="45547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5489">
                  <a:extLst>
                    <a:ext uri="{9D8B030D-6E8A-4147-A177-3AD203B41FA5}">
                      <a16:colId xmlns:a16="http://schemas.microsoft.com/office/drawing/2014/main" val="4001084310"/>
                    </a:ext>
                  </a:extLst>
                </a:gridCol>
                <a:gridCol w="4404619">
                  <a:extLst>
                    <a:ext uri="{9D8B030D-6E8A-4147-A177-3AD203B41FA5}">
                      <a16:colId xmlns:a16="http://schemas.microsoft.com/office/drawing/2014/main" val="1267222318"/>
                    </a:ext>
                  </a:extLst>
                </a:gridCol>
                <a:gridCol w="2566137">
                  <a:extLst>
                    <a:ext uri="{9D8B030D-6E8A-4147-A177-3AD203B41FA5}">
                      <a16:colId xmlns:a16="http://schemas.microsoft.com/office/drawing/2014/main" val="1559546357"/>
                    </a:ext>
                  </a:extLst>
                </a:gridCol>
              </a:tblGrid>
              <a:tr h="80567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HK" sz="1800" b="0" kern="100" dirty="0"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资源名称</a:t>
                      </a:r>
                      <a:endParaRPr lang="en-US" sz="1800" b="0" kern="100" dirty="0">
                        <a:solidFill>
                          <a:schemeClr val="tx1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29025" algn="l"/>
                        </a:tabLst>
                      </a:pPr>
                      <a:r>
                        <a:rPr lang="zh-HK" sz="1800" b="0" kern="100" dirty="0"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资源简介／与相关讲题重点</a:t>
                      </a:r>
                      <a:endParaRPr lang="en-US" sz="1800" b="0" kern="100" dirty="0">
                        <a:solidFill>
                          <a:schemeClr val="tx1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29025" algn="l"/>
                        </a:tabLst>
                      </a:pPr>
                      <a:r>
                        <a:rPr lang="zh-HK" sz="1800" b="0" kern="100" dirty="0"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资源二维码</a:t>
                      </a:r>
                      <a:endParaRPr lang="en-US" sz="1800" b="0" kern="100" dirty="0">
                        <a:solidFill>
                          <a:schemeClr val="tx1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4775781"/>
                  </a:ext>
                </a:extLst>
              </a:tr>
              <a:tr h="1057109">
                <a:tc>
                  <a:txBody>
                    <a:bodyPr/>
                    <a:lstStyle/>
                    <a:p>
                      <a:r>
                        <a:rPr lang="zh-HK" alt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国旗、国徽、区旗及区徽的展示</a:t>
                      </a:r>
                      <a:endParaRPr lang="en-US" altLang="zh-TW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TW" alt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由政府总部礼宾处制作，专页详尽地介绍了升挂国旗、区旗时的要求和注意事项，并附上不同例子让公众人士参考。</a:t>
                      </a:r>
                      <a:endParaRPr lang="en-US" altLang="zh-TW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TW" alt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连结：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https://www.protocol.gov.hk/sc/show/show.html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4056532"/>
                  </a:ext>
                </a:extLst>
              </a:tr>
              <a:tr h="1691374">
                <a:tc>
                  <a:txBody>
                    <a:bodyPr/>
                    <a:lstStyle/>
                    <a:p>
                      <a:r>
                        <a:rPr lang="zh-HK" alt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国旗、国徽、</a:t>
                      </a:r>
                      <a:r>
                        <a:rPr lang="zh-TW" alt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国歌</a:t>
                      </a:r>
                      <a:endParaRPr lang="en-US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zh-HK" alt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由政制及内地事</a:t>
                      </a:r>
                      <a:r>
                        <a:rPr lang="zh-TW" alt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务</a:t>
                      </a:r>
                      <a:r>
                        <a:rPr lang="zh-HK" alt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局制</a:t>
                      </a:r>
                      <a:r>
                        <a:rPr lang="zh-TW" alt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作</a:t>
                      </a:r>
                      <a:r>
                        <a:rPr lang="zh-HK" alt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，专页涵盖了</a:t>
                      </a:r>
                      <a:r>
                        <a:rPr lang="en-US" altLang="zh-HK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《</a:t>
                      </a:r>
                      <a:r>
                        <a:rPr lang="zh-HK" alt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国旗及国徽条例</a:t>
                      </a:r>
                      <a:r>
                        <a:rPr lang="en-US" altLang="zh-HK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》</a:t>
                      </a:r>
                      <a:r>
                        <a:rPr lang="zh-HK" alt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、行</a:t>
                      </a:r>
                      <a:r>
                        <a:rPr lang="zh-TW" alt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政</a:t>
                      </a:r>
                      <a:r>
                        <a:rPr lang="zh-HK" alt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长官</a:t>
                      </a:r>
                      <a:r>
                        <a:rPr lang="zh-TW" alt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关</a:t>
                      </a:r>
                      <a:r>
                        <a:rPr lang="zh-HK" alt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于展示及使用国旗、国徽及</a:t>
                      </a:r>
                      <a:r>
                        <a:rPr lang="zh-TW" alt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区</a:t>
                      </a:r>
                      <a:r>
                        <a:rPr lang="zh-HK" alt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旗、</a:t>
                      </a:r>
                      <a:r>
                        <a:rPr lang="zh-TW" alt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区</a:t>
                      </a:r>
                      <a:r>
                        <a:rPr lang="zh-HK" alt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徽的规定等内</a:t>
                      </a:r>
                      <a:r>
                        <a:rPr lang="zh-TW" alt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容。</a:t>
                      </a:r>
                      <a:endParaRPr lang="en-US" altLang="zh-TW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连结：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https://www.cmab.gov.hk/sc/issues/national_flag_emblem.htm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5812418"/>
                  </a:ext>
                </a:extLst>
              </a:tr>
            </a:tbl>
          </a:graphicData>
        </a:graphic>
      </p:graphicFrame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7215448" y="187867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0AA158F-5D31-1C64-5338-E1A5240754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2977" y="2596551"/>
            <a:ext cx="943107" cy="943107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A5CE23FA-0DF3-4117-CDC8-9428117AF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2977" y="4830745"/>
            <a:ext cx="943107" cy="94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928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内容重点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802187"/>
          </a:xfrm>
        </p:spPr>
        <p:txBody>
          <a:bodyPr>
            <a:normAutofit/>
          </a:bodyPr>
          <a:lstStyle/>
          <a:p>
            <a:r>
              <a:rPr lang="en-US" dirty="0"/>
              <a:t>1) </a:t>
            </a:r>
            <a:r>
              <a:rPr lang="zh-HK" altLang="en-US" dirty="0"/>
              <a:t>香港特区除悬挂中华人民共和国国旗，还可使用香港特区区旗</a:t>
            </a:r>
            <a:endParaRPr lang="en-US" dirty="0"/>
          </a:p>
          <a:p>
            <a:r>
              <a:rPr lang="en-US" dirty="0"/>
              <a:t>2)</a:t>
            </a:r>
            <a:r>
              <a:rPr lang="zh-TW" altLang="en-US" dirty="0"/>
              <a:t> 我国国旗的象征</a:t>
            </a:r>
            <a:endParaRPr lang="en-US" altLang="zh-TW" dirty="0"/>
          </a:p>
          <a:p>
            <a:r>
              <a:rPr lang="en-US" altLang="zh-TW" dirty="0"/>
              <a:t>3) </a:t>
            </a:r>
            <a:r>
              <a:rPr lang="zh-TW" altLang="en-US" dirty="0"/>
              <a:t>国旗设计的历史</a:t>
            </a:r>
            <a:r>
              <a:rPr lang="zh-HK" altLang="en-US" dirty="0"/>
              <a:t>和意</a:t>
            </a:r>
            <a:r>
              <a:rPr lang="zh-TW" altLang="en-US" dirty="0"/>
              <a:t>涵</a:t>
            </a:r>
            <a:endParaRPr lang="en-US" altLang="zh-TW" dirty="0"/>
          </a:p>
          <a:p>
            <a:r>
              <a:rPr lang="en-US" dirty="0"/>
              <a:t>4)</a:t>
            </a:r>
            <a:r>
              <a:rPr lang="zh-TW" altLang="en-US" dirty="0"/>
              <a:t> </a:t>
            </a:r>
            <a:r>
              <a:rPr lang="en-US" altLang="zh-TW" dirty="0"/>
              <a:t>《</a:t>
            </a:r>
            <a:r>
              <a:rPr lang="zh-TW" altLang="en-US" dirty="0"/>
              <a:t>国旗及国徽条例</a:t>
            </a:r>
            <a:r>
              <a:rPr lang="en-US" altLang="zh-TW" dirty="0"/>
              <a:t>》</a:t>
            </a:r>
          </a:p>
          <a:p>
            <a:r>
              <a:rPr lang="en-US" altLang="zh-TW" dirty="0"/>
              <a:t>5) </a:t>
            </a:r>
            <a:r>
              <a:rPr lang="zh-TW" altLang="en-US" dirty="0"/>
              <a:t>国旗的展示</a:t>
            </a:r>
            <a:endParaRPr lang="en-US" altLang="zh-TW" dirty="0"/>
          </a:p>
          <a:p>
            <a:r>
              <a:rPr lang="en-US" altLang="zh-TW" dirty="0"/>
              <a:t>6) </a:t>
            </a:r>
            <a:r>
              <a:rPr lang="zh-TW" altLang="en-US" dirty="0"/>
              <a:t>影片：「我们的国旗、国歌和区旗」有声故事绘本</a:t>
            </a:r>
            <a:endParaRPr lang="en-US" altLang="zh-TW" dirty="0"/>
          </a:p>
          <a:p>
            <a:r>
              <a:rPr lang="en-US" altLang="zh-TW" dirty="0"/>
              <a:t>7) </a:t>
            </a:r>
            <a:r>
              <a:rPr lang="zh-TW" altLang="en-US" dirty="0"/>
              <a:t>延伸思考</a:t>
            </a:r>
            <a:endParaRPr lang="en-US" altLang="zh-TW" dirty="0"/>
          </a:p>
          <a:p>
            <a:r>
              <a:rPr lang="en-US" altLang="zh-TW" dirty="0"/>
              <a:t>8) </a:t>
            </a:r>
            <a:r>
              <a:rPr lang="zh-TW" altLang="en-US" dirty="0"/>
              <a:t>结语</a:t>
            </a:r>
            <a:endParaRPr lang="en-US" altLang="zh-TW" dirty="0"/>
          </a:p>
          <a:p>
            <a:r>
              <a:rPr lang="en-US" altLang="zh-TW" dirty="0"/>
              <a:t>9) </a:t>
            </a:r>
            <a:r>
              <a:rPr lang="zh-TW" altLang="en-US" dirty="0"/>
              <a:t>活动安排</a:t>
            </a:r>
            <a:endParaRPr lang="en-US" altLang="zh-TW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6912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HK" altLang="en-US" dirty="0"/>
              <a:t>香港特区除悬挂中华人民共和国国旗，还可使用香港特区区旗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zh-TW" altLang="en-US" dirty="0"/>
              <a:t>香港特别行政区是中华人民共和国不可分离的部分。中华人民共和国国旗和国徽是国家的标志，也是国家和国家主权的象征。</a:t>
            </a:r>
            <a:r>
              <a:rPr lang="en-US" altLang="zh-TW" dirty="0"/>
              <a:t>《</a:t>
            </a:r>
            <a:r>
              <a:rPr lang="zh-TW" altLang="en-US" dirty="0"/>
              <a:t>基本法</a:t>
            </a:r>
            <a:r>
              <a:rPr lang="en-US" altLang="zh-TW" dirty="0"/>
              <a:t>》</a:t>
            </a:r>
            <a:r>
              <a:rPr lang="zh-TW" altLang="en-US" dirty="0"/>
              <a:t>规定香港特区除悬挂中华人民共和国国旗和国徽外，还可使用香港特区区旗和区徽。香港特区</a:t>
            </a:r>
            <a:r>
              <a:rPr lang="zh-HK" altLang="en-US" dirty="0"/>
              <a:t>区旗和区徽</a:t>
            </a:r>
            <a:r>
              <a:rPr lang="zh-TW" altLang="en-US" dirty="0"/>
              <a:t>是香港特区的象征和标志。</a:t>
            </a:r>
            <a:endParaRPr 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15E8893-A03C-4942-B6E2-A6FAA36737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12" b="53614"/>
          <a:stretch/>
        </p:blipFill>
        <p:spPr>
          <a:xfrm>
            <a:off x="5398217" y="4062424"/>
            <a:ext cx="3836500" cy="2081715"/>
          </a:xfrm>
          <a:prstGeom prst="rect">
            <a:avLst/>
          </a:prstGeom>
        </p:spPr>
      </p:pic>
      <p:sp>
        <p:nvSpPr>
          <p:cNvPr id="6" name="文字方塊 2">
            <a:extLst>
              <a:ext uri="{FF2B5EF4-FFF2-40B4-BE49-F238E27FC236}">
                <a16:creationId xmlns:a16="http://schemas.microsoft.com/office/drawing/2014/main" id="{B35B5EF8-AFCB-480E-9312-2B77BB42227F}"/>
              </a:ext>
            </a:extLst>
          </p:cNvPr>
          <p:cNvSpPr txBox="1"/>
          <p:nvPr/>
        </p:nvSpPr>
        <p:spPr>
          <a:xfrm>
            <a:off x="301024" y="4092925"/>
            <a:ext cx="4953492" cy="1569660"/>
          </a:xfrm>
          <a:prstGeom prst="rect">
            <a:avLst/>
          </a:prstGeom>
          <a:solidFill>
            <a:srgbClr val="F4F7FA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思考问题：</a:t>
            </a:r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1)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悬挂国旗及区旗有何象征意义？</a:t>
            </a:r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2)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悬挂国徽及区徽有何象征意义？</a:t>
            </a:r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912E54C0-7B17-4429-9B7A-8168DF85BA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912" y="3635604"/>
            <a:ext cx="2958064" cy="202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1575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A71C8F2-5014-436B-A4A0-894347092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9442"/>
            <a:ext cx="10515600" cy="1325563"/>
          </a:xfrm>
        </p:spPr>
        <p:txBody>
          <a:bodyPr/>
          <a:lstStyle/>
          <a:p>
            <a:r>
              <a:rPr lang="zh-HK" altLang="en-US" dirty="0"/>
              <a:t>我国国旗的象征</a:t>
            </a:r>
            <a:endParaRPr 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2B72FBD-AF0E-4BAB-A15B-725197F395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7027"/>
            <a:ext cx="10515600" cy="4351338"/>
          </a:xfrm>
        </p:spPr>
        <p:txBody>
          <a:bodyPr/>
          <a:lstStyle/>
          <a:p>
            <a:r>
              <a:rPr lang="zh-HK" altLang="en-US" dirty="0"/>
              <a:t>中华人民共和国国旗的图案于</a:t>
            </a:r>
            <a:r>
              <a:rPr lang="en-US" dirty="0"/>
              <a:t>1949</a:t>
            </a:r>
            <a:r>
              <a:rPr lang="zh-HK" altLang="en-US" dirty="0"/>
              <a:t>年开始设计。</a:t>
            </a:r>
            <a:endParaRPr lang="en-US" dirty="0"/>
          </a:p>
        </p:txBody>
      </p:sp>
      <p:graphicFrame>
        <p:nvGraphicFramePr>
          <p:cNvPr id="4" name="表格 5">
            <a:extLst>
              <a:ext uri="{FF2B5EF4-FFF2-40B4-BE49-F238E27FC236}">
                <a16:creationId xmlns:a16="http://schemas.microsoft.com/office/drawing/2014/main" id="{EA6FF5C0-65AE-4084-BF27-3C3C931E81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7684092"/>
              </p:ext>
            </p:extLst>
          </p:nvPr>
        </p:nvGraphicFramePr>
        <p:xfrm>
          <a:off x="239819" y="2468896"/>
          <a:ext cx="8128000" cy="3992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167824479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6228932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zh-TW" altLang="en-US" sz="2000" dirty="0"/>
                        <a:t>图案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dirty="0"/>
                        <a:t>象征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73337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HK" altLang="en-US" sz="2000" dirty="0"/>
                        <a:t>国旗的红色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HK" altLang="en-US" sz="2000" dirty="0"/>
                        <a:t>象征革命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19877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HK" altLang="en-US" sz="2000" dirty="0"/>
                        <a:t>旗上的大星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HK" altLang="en-US" sz="2000" dirty="0"/>
                        <a:t>代表中国共产党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09452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HK" altLang="en-US" sz="2000" dirty="0"/>
                        <a:t>四颗小星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HK" altLang="en-US" sz="2000" dirty="0"/>
                        <a:t>代表工人阶级、农民阶级、民族资产阶级和城市小资产阶级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09315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HK" altLang="en-US" sz="2000" dirty="0"/>
                        <a:t>旗上五颗五角星及其相互关系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HK" altLang="en-US" sz="2000" dirty="0"/>
                        <a:t>象征中国共产党领导下的革命人民大团结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09733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HK" altLang="en-US" sz="2000" dirty="0"/>
                        <a:t>五角星用黄色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HK" altLang="en-US" sz="2000" dirty="0"/>
                        <a:t>在红地上显出光明，黄色较白色明亮美丽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26395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HK" altLang="en-US" sz="2000" dirty="0"/>
                        <a:t>四颗小五角星各有一尖正对着大星的中心点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HK" altLang="en-US" sz="2000" dirty="0"/>
                        <a:t>表示围绕着一个中心而团结，在形式上也显得紧凑美观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2032813"/>
                  </a:ext>
                </a:extLst>
              </a:tr>
            </a:tbl>
          </a:graphicData>
        </a:graphic>
      </p:graphicFrame>
      <p:pic>
        <p:nvPicPr>
          <p:cNvPr id="5" name="圖片 4">
            <a:extLst>
              <a:ext uri="{FF2B5EF4-FFF2-40B4-BE49-F238E27FC236}">
                <a16:creationId xmlns:a16="http://schemas.microsoft.com/office/drawing/2014/main" id="{71189711-D35D-47FD-BE53-5C18C5287F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437" y="1774188"/>
            <a:ext cx="4306968" cy="175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450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863" y="-44882"/>
            <a:ext cx="10515600" cy="1325563"/>
          </a:xfrm>
        </p:spPr>
        <p:txBody>
          <a:bodyPr/>
          <a:lstStyle/>
          <a:p>
            <a:r>
              <a:rPr lang="zh-TW" altLang="en-US" dirty="0"/>
              <a:t>国旗设计的历史</a:t>
            </a:r>
            <a:r>
              <a:rPr lang="zh-HK" altLang="en-US" dirty="0"/>
              <a:t>和意</a:t>
            </a:r>
            <a:r>
              <a:rPr lang="zh-TW" altLang="en-US" dirty="0"/>
              <a:t>涵</a:t>
            </a:r>
            <a:endParaRPr lang="en-US" altLang="zh-TW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350" y="1131683"/>
            <a:ext cx="8622672" cy="5423026"/>
          </a:xfrm>
        </p:spPr>
        <p:txBody>
          <a:bodyPr>
            <a:normAutofit/>
          </a:bodyPr>
          <a:lstStyle/>
          <a:p>
            <a:pPr algn="just"/>
            <a:r>
              <a:rPr lang="en-US" dirty="0"/>
              <a:t>1949</a:t>
            </a:r>
            <a:r>
              <a:rPr lang="zh-HK" altLang="en-US" dirty="0"/>
              <a:t>年</a:t>
            </a:r>
            <a:r>
              <a:rPr lang="en-US" dirty="0"/>
              <a:t>6</a:t>
            </a:r>
            <a:r>
              <a:rPr lang="zh-HK" altLang="en-US" dirty="0"/>
              <a:t>月</a:t>
            </a:r>
            <a:r>
              <a:rPr lang="en-US" dirty="0"/>
              <a:t>16</a:t>
            </a:r>
            <a:r>
              <a:rPr lang="zh-HK" altLang="en-US" dirty="0"/>
              <a:t>日，新政协筹备会决定成立国旗、国徽图案初选委员会，并于当年</a:t>
            </a:r>
            <a:r>
              <a:rPr lang="en-US" dirty="0"/>
              <a:t>7</a:t>
            </a:r>
            <a:r>
              <a:rPr lang="zh-HK" altLang="en-US" dirty="0"/>
              <a:t>月</a:t>
            </a:r>
            <a:r>
              <a:rPr lang="en-US" dirty="0"/>
              <a:t>14</a:t>
            </a:r>
            <a:r>
              <a:rPr lang="zh-HK" altLang="en-US" dirty="0"/>
              <a:t>日至</a:t>
            </a:r>
            <a:r>
              <a:rPr lang="en-US" dirty="0"/>
              <a:t>8</a:t>
            </a:r>
            <a:r>
              <a:rPr lang="zh-HK" altLang="en-US" dirty="0"/>
              <a:t>月</a:t>
            </a:r>
            <a:r>
              <a:rPr lang="en-US" dirty="0"/>
              <a:t>15</a:t>
            </a:r>
            <a:r>
              <a:rPr lang="zh-HK" altLang="en-US" dirty="0"/>
              <a:t>日在</a:t>
            </a:r>
            <a:r>
              <a:rPr lang="en-US" altLang="zh-HK" dirty="0"/>
              <a:t>《</a:t>
            </a:r>
            <a:r>
              <a:rPr lang="zh-HK" altLang="en-US" dirty="0"/>
              <a:t>人民日报</a:t>
            </a:r>
            <a:r>
              <a:rPr lang="en-US" altLang="zh-HK" dirty="0"/>
              <a:t>》</a:t>
            </a:r>
            <a:r>
              <a:rPr lang="zh-HK" altLang="en-US" dirty="0"/>
              <a:t>等报纸上发表征求启事。</a:t>
            </a:r>
            <a:r>
              <a:rPr lang="en-US" dirty="0"/>
              <a:t>1949</a:t>
            </a:r>
            <a:r>
              <a:rPr lang="zh-HK" altLang="en-US" dirty="0"/>
              <a:t>年</a:t>
            </a:r>
            <a:r>
              <a:rPr lang="en-US" dirty="0"/>
              <a:t>9</a:t>
            </a:r>
            <a:r>
              <a:rPr lang="zh-HK" altLang="en-US" dirty="0"/>
              <a:t>月中国人民政治协商会议第一届全体会议期间，初选委员会将收到的</a:t>
            </a:r>
            <a:r>
              <a:rPr lang="en-US" dirty="0"/>
              <a:t>3012</a:t>
            </a:r>
            <a:r>
              <a:rPr lang="zh-HK" altLang="en-US" dirty="0"/>
              <a:t>幅图案选了</a:t>
            </a:r>
            <a:r>
              <a:rPr lang="en-US" dirty="0"/>
              <a:t>38</a:t>
            </a:r>
            <a:r>
              <a:rPr lang="zh-HK" altLang="en-US" dirty="0"/>
              <a:t>幅印发全体代表讨论。</a:t>
            </a:r>
            <a:r>
              <a:rPr lang="en-US" dirty="0"/>
              <a:t>1949</a:t>
            </a:r>
            <a:r>
              <a:rPr lang="zh-HK" altLang="en-US" dirty="0"/>
              <a:t>年</a:t>
            </a:r>
            <a:r>
              <a:rPr lang="en-US" dirty="0"/>
              <a:t>9</a:t>
            </a:r>
            <a:r>
              <a:rPr lang="zh-HK" altLang="en-US" dirty="0"/>
              <a:t>月</a:t>
            </a:r>
            <a:r>
              <a:rPr lang="en-US" dirty="0"/>
              <a:t>27</a:t>
            </a:r>
            <a:r>
              <a:rPr lang="zh-HK" altLang="en-US" dirty="0"/>
              <a:t>日，全国政协第一届全体会议代表通过了以五星红旗为国旗的议案。</a:t>
            </a:r>
            <a:r>
              <a:rPr lang="en-US" dirty="0"/>
              <a:t>1949</a:t>
            </a:r>
            <a:r>
              <a:rPr lang="zh-HK" altLang="en-US" dirty="0"/>
              <a:t>年</a:t>
            </a:r>
            <a:r>
              <a:rPr lang="en-US" dirty="0"/>
              <a:t>10</a:t>
            </a:r>
            <a:r>
              <a:rPr lang="zh-HK" altLang="en-US" dirty="0"/>
              <a:t>月</a:t>
            </a:r>
            <a:r>
              <a:rPr lang="en-US" dirty="0"/>
              <a:t>1</a:t>
            </a:r>
            <a:r>
              <a:rPr lang="zh-HK" altLang="en-US" dirty="0"/>
              <a:t>日，中华人民共和国国旗在北京天安门广场首次升起。</a:t>
            </a:r>
            <a:endParaRPr lang="en-US" altLang="zh-HK" dirty="0"/>
          </a:p>
          <a:p>
            <a:pPr algn="just"/>
            <a:r>
              <a:rPr lang="zh-HK" altLang="en-US" dirty="0"/>
              <a:t>国旗是按设计者曾联松的初稿「复字</a:t>
            </a:r>
            <a:r>
              <a:rPr lang="en-US" dirty="0"/>
              <a:t>32</a:t>
            </a:r>
            <a:r>
              <a:rPr lang="zh-HK" altLang="en-US" dirty="0"/>
              <a:t>号」修改而来。曾联松后来回忆说：「设计国旗图案，实在是一种欢呼新中国诞生的喜悦，一种热切爱国的激情使然。这代表了所有中国人的心声。」如今，「复字</a:t>
            </a:r>
            <a:r>
              <a:rPr lang="en-US" dirty="0"/>
              <a:t>32</a:t>
            </a:r>
            <a:r>
              <a:rPr lang="zh-HK" altLang="en-US" dirty="0"/>
              <a:t>号」国旗设计图案陈列在中国共产党历史展览馆。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C913461-3878-41F9-9037-3AB1DA754A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535" y="285429"/>
            <a:ext cx="2700573" cy="2025430"/>
          </a:xfrm>
          <a:prstGeom prst="rect">
            <a:avLst/>
          </a:prstGeom>
        </p:spPr>
      </p:pic>
      <p:sp>
        <p:nvSpPr>
          <p:cNvPr id="6" name="文字方塊 2">
            <a:extLst>
              <a:ext uri="{FF2B5EF4-FFF2-40B4-BE49-F238E27FC236}">
                <a16:creationId xmlns:a16="http://schemas.microsoft.com/office/drawing/2014/main" id="{5CA28D11-9A37-4DD4-9F6F-FBE0CA020450}"/>
              </a:ext>
            </a:extLst>
          </p:cNvPr>
          <p:cNvSpPr txBox="1"/>
          <p:nvPr/>
        </p:nvSpPr>
        <p:spPr>
          <a:xfrm>
            <a:off x="8960290" y="3138389"/>
            <a:ext cx="2974818" cy="3046988"/>
          </a:xfrm>
          <a:prstGeom prst="rect">
            <a:avLst/>
          </a:prstGeom>
          <a:solidFill>
            <a:srgbClr val="F4F7FA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思考问题：</a:t>
            </a:r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algn="just"/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国旗、国徽图案初选委员会当初收集到</a:t>
            </a:r>
            <a:r>
              <a:rPr lang="en-US" altLang="zh-TW" sz="2400" dirty="0">
                <a:latin typeface="Times New Roman" panose="02020603050405020304" pitchFamily="18" charset="0"/>
                <a:ea typeface="DFKai-SB" panose="03000509000000000000" pitchFamily="65" charset="-120"/>
                <a:cs typeface="Times New Roman" panose="02020603050405020304" pitchFamily="18" charset="0"/>
              </a:rPr>
              <a:t>3012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幅国旗的设计图案。想象一下，当年的国旗图案设计者，心中都承载着一份怎样的爱国情怀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?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6760FFDB-9253-46D5-9C06-1EC5A321EF8F}"/>
              </a:ext>
            </a:extLst>
          </p:cNvPr>
          <p:cNvSpPr txBox="1"/>
          <p:nvPr/>
        </p:nvSpPr>
        <p:spPr>
          <a:xfrm>
            <a:off x="9202848" y="2318004"/>
            <a:ext cx="2732260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zh-HK" altLang="en-US" dirty="0"/>
              <a:t>国旗设计者曾联松</a:t>
            </a:r>
            <a:r>
              <a:rPr lang="zh-TW" altLang="en-US" dirty="0"/>
              <a:t>与其国旗设计</a:t>
            </a:r>
            <a:r>
              <a:rPr lang="zh-HK" altLang="en-US" dirty="0"/>
              <a:t>初稿「复字</a:t>
            </a:r>
            <a:r>
              <a:rPr lang="en-US" dirty="0"/>
              <a:t>32</a:t>
            </a:r>
            <a:r>
              <a:rPr lang="zh-HK" altLang="en-US" dirty="0"/>
              <a:t>号」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343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《</a:t>
            </a:r>
            <a:r>
              <a:rPr lang="zh-TW" altLang="en-US" dirty="0"/>
              <a:t>国旗及国徽条例</a:t>
            </a:r>
            <a:r>
              <a:rPr lang="en-US" altLang="zh-TW" dirty="0"/>
              <a:t>》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《</a:t>
            </a:r>
            <a:r>
              <a:rPr lang="zh-TW" altLang="en-US" dirty="0"/>
              <a:t>国旗及国徽条例</a:t>
            </a:r>
            <a:r>
              <a:rPr lang="en-US" altLang="zh-TW" dirty="0"/>
              <a:t>》</a:t>
            </a:r>
            <a:r>
              <a:rPr lang="zh-TW" altLang="en-US" dirty="0"/>
              <a:t>于</a:t>
            </a:r>
            <a:r>
              <a:rPr lang="en-US" altLang="zh-TW" dirty="0"/>
              <a:t>1997</a:t>
            </a:r>
            <a:r>
              <a:rPr lang="zh-TW" altLang="en-US" dirty="0"/>
              <a:t>年</a:t>
            </a:r>
            <a:r>
              <a:rPr lang="en-US" altLang="zh-TW" dirty="0"/>
              <a:t>7</a:t>
            </a:r>
            <a:r>
              <a:rPr lang="zh-TW" altLang="en-US" dirty="0"/>
              <a:t>月</a:t>
            </a:r>
            <a:r>
              <a:rPr lang="en-US" altLang="zh-TW" dirty="0"/>
              <a:t>1</a:t>
            </a:r>
            <a:r>
              <a:rPr lang="zh-TW" altLang="en-US" dirty="0"/>
              <a:t>日生效，并于</a:t>
            </a:r>
            <a:r>
              <a:rPr lang="en-US" altLang="zh-TW" dirty="0"/>
              <a:t>2021</a:t>
            </a:r>
            <a:r>
              <a:rPr lang="zh-TW" altLang="en-US" dirty="0"/>
              <a:t>年</a:t>
            </a:r>
            <a:r>
              <a:rPr lang="en-US" altLang="zh-TW" dirty="0"/>
              <a:t>10</a:t>
            </a:r>
            <a:r>
              <a:rPr lang="zh-TW" altLang="en-US" dirty="0"/>
              <a:t>月</a:t>
            </a:r>
            <a:r>
              <a:rPr lang="en-US" altLang="zh-TW" dirty="0"/>
              <a:t>8</a:t>
            </a:r>
            <a:r>
              <a:rPr lang="zh-TW" altLang="en-US" dirty="0"/>
              <a:t>日修订；明确列出侮辱国旗或国徽的行为，包括：</a:t>
            </a:r>
            <a:endParaRPr lang="en-US" altLang="zh-TW" dirty="0"/>
          </a:p>
          <a:p>
            <a:pPr lvl="1"/>
            <a:r>
              <a:rPr lang="zh-TW" altLang="en-US" dirty="0"/>
              <a:t>禁止任何人公开及故意焚烧、毁损、涂划、玷污、践踏国旗、国徽或其图像的方式或以其他方式侮辱国旗或国徽。</a:t>
            </a:r>
            <a:endParaRPr lang="en-US" altLang="zh-TW" dirty="0"/>
          </a:p>
          <a:p>
            <a:r>
              <a:rPr lang="zh-TW" altLang="en-US" dirty="0"/>
              <a:t>网上行为同样受规范，例如</a:t>
            </a:r>
            <a:endParaRPr lang="en-US" altLang="zh-TW" dirty="0"/>
          </a:p>
          <a:p>
            <a:pPr lvl="1"/>
            <a:r>
              <a:rPr lang="zh-TW" altLang="en-US" dirty="0"/>
              <a:t>在网上发布被侮辱国旗的图像，亦属犯法，违者最高可处罚款</a:t>
            </a:r>
            <a:r>
              <a:rPr lang="en-US" altLang="zh-TW" dirty="0"/>
              <a:t>5</a:t>
            </a:r>
            <a:r>
              <a:rPr lang="zh-TW" altLang="en-US" dirty="0"/>
              <a:t>万元及监禁</a:t>
            </a:r>
            <a:r>
              <a:rPr lang="en-US" altLang="zh-TW" dirty="0"/>
              <a:t>3</a:t>
            </a:r>
            <a:r>
              <a:rPr lang="zh-TW" altLang="en-US" dirty="0"/>
              <a:t>年。</a:t>
            </a:r>
            <a:endParaRPr lang="en-US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模型 3" descr="Red Plus sign">
                <a:extLst>
                  <a:ext uri="{FF2B5EF4-FFF2-40B4-BE49-F238E27FC236}">
                    <a16:creationId xmlns:a16="http://schemas.microsoft.com/office/drawing/2014/main" id="{977FEA23-40AE-4434-8255-82B7198C72D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91811753"/>
                  </p:ext>
                </p:extLst>
              </p:nvPr>
            </p:nvGraphicFramePr>
            <p:xfrm rot="2806559">
              <a:off x="914564" y="2687369"/>
              <a:ext cx="719226" cy="719087"/>
            </p:xfrm>
            <a:graphic>
              <a:graphicData uri="http://schemas.microsoft.com/office/drawing/2017/model3d">
                <am3d:model3d r:embed="rId2">
                  <am3d:spPr>
                    <a:xfrm rot="2806559">
                      <a:off x="0" y="0"/>
                      <a:ext cx="719226" cy="719087"/>
                    </a:xfrm>
                    <a:prstGeom prst="rect">
                      <a:avLst/>
                    </a:prstGeom>
                  </am3d:spPr>
                  <am3d:camera>
                    <am3d:pos x="0" y="0" z="6659455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021293" d="1000000"/>
                    <am3d:preTrans dx="39466" dy="-17999980" dz="144"/>
                    <am3d:scale>
                      <am3d:sx n="1000000" d="1000000"/>
                      <am3d:sy n="1000000" d="1000000"/>
                      <am3d:sz n="1000000" d="1000000"/>
                    </am3d:scale>
                    <am3d:rot ax="125003" ay="-261147" az="-9492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05726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模型 3" descr="Red Plus sign">
                <a:extLst>
                  <a:ext uri="{FF2B5EF4-FFF2-40B4-BE49-F238E27FC236}">
                    <a16:creationId xmlns:a16="http://schemas.microsoft.com/office/drawing/2014/main" id="{977FEA23-40AE-4434-8255-82B7198C72D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806559">
                <a:off x="914564" y="2687369"/>
                <a:ext cx="719226" cy="7190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模型 4" descr="Red Plus sign">
                <a:extLst>
                  <a:ext uri="{FF2B5EF4-FFF2-40B4-BE49-F238E27FC236}">
                    <a16:creationId xmlns:a16="http://schemas.microsoft.com/office/drawing/2014/main" id="{78EAE739-FEC1-4404-ACCB-61689C4A0E6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63888925"/>
                  </p:ext>
                </p:extLst>
              </p:nvPr>
            </p:nvGraphicFramePr>
            <p:xfrm rot="2806559">
              <a:off x="914564" y="3908656"/>
              <a:ext cx="719226" cy="719087"/>
            </p:xfrm>
            <a:graphic>
              <a:graphicData uri="http://schemas.microsoft.com/office/drawing/2017/model3d">
                <am3d:model3d r:embed="rId2">
                  <am3d:spPr>
                    <a:xfrm rot="2806559">
                      <a:off x="0" y="0"/>
                      <a:ext cx="719226" cy="719087"/>
                    </a:xfrm>
                    <a:prstGeom prst="rect">
                      <a:avLst/>
                    </a:prstGeom>
                  </am3d:spPr>
                  <am3d:camera>
                    <am3d:pos x="0" y="0" z="6659455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021293" d="1000000"/>
                    <am3d:preTrans dx="39466" dy="-17999980" dz="144"/>
                    <am3d:scale>
                      <am3d:sx n="1000000" d="1000000"/>
                      <am3d:sy n="1000000" d="1000000"/>
                      <am3d:sz n="1000000" d="1000000"/>
                    </am3d:scale>
                    <am3d:rot ax="125003" ay="-261147" az="-9492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05726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模型 4" descr="Red Plus sign">
                <a:extLst>
                  <a:ext uri="{FF2B5EF4-FFF2-40B4-BE49-F238E27FC236}">
                    <a16:creationId xmlns:a16="http://schemas.microsoft.com/office/drawing/2014/main" id="{78EAE739-FEC1-4404-ACCB-61689C4A0E6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806559">
                <a:off x="914564" y="3908656"/>
                <a:ext cx="719226" cy="719087"/>
              </a:xfrm>
              <a:prstGeom prst="rect">
                <a:avLst/>
              </a:prstGeom>
            </p:spPr>
          </p:pic>
        </mc:Fallback>
      </mc:AlternateContent>
      <p:sp>
        <p:nvSpPr>
          <p:cNvPr id="6" name="文字方塊 2">
            <a:extLst>
              <a:ext uri="{FF2B5EF4-FFF2-40B4-BE49-F238E27FC236}">
                <a16:creationId xmlns:a16="http://schemas.microsoft.com/office/drawing/2014/main" id="{7C37486C-E2D1-42D9-9C71-81996B1F3229}"/>
              </a:ext>
            </a:extLst>
          </p:cNvPr>
          <p:cNvSpPr txBox="1"/>
          <p:nvPr/>
        </p:nvSpPr>
        <p:spPr>
          <a:xfrm>
            <a:off x="6312037" y="4887960"/>
            <a:ext cx="4953492" cy="1200329"/>
          </a:xfrm>
          <a:prstGeom prst="rect">
            <a:avLst/>
          </a:prstGeom>
          <a:solidFill>
            <a:srgbClr val="F4F7FA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思考问题：</a:t>
            </a:r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在互联网上作出违法行为，是否同样需要承担罪责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21926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396" y="214988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en-US" dirty="0"/>
              <a:t>国旗的展示</a:t>
            </a:r>
            <a:br>
              <a:rPr lang="en-US" altLang="zh-HK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175184"/>
            <a:ext cx="8219224" cy="2162241"/>
          </a:xfrm>
          <a:ln w="19050">
            <a:solidFill>
              <a:schemeClr val="accent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zh-HK" altLang="en-US" dirty="0"/>
              <a:t>在升挂国旗时，须将国旗置于显著的位置。国旗与其他旗帜同时升挂时，须将国旗置于中心、较高或者突出的位置。国旗与区旗同时或并列升挂、使用时，区旗应小于国旗，国旗在右，区旗在左。</a:t>
            </a:r>
            <a:endParaRPr 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BDD27E3-9E43-4A75-9C55-8264F71D86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451" y="4008042"/>
            <a:ext cx="3280862" cy="2187241"/>
          </a:xfrm>
          <a:prstGeom prst="rect">
            <a:avLst/>
          </a:prstGeom>
        </p:spPr>
      </p:pic>
      <p:sp>
        <p:nvSpPr>
          <p:cNvPr id="5" name="文字方塊 2">
            <a:extLst>
              <a:ext uri="{FF2B5EF4-FFF2-40B4-BE49-F238E27FC236}">
                <a16:creationId xmlns:a16="http://schemas.microsoft.com/office/drawing/2014/main" id="{6DDED7F3-344B-4998-978B-C6346D973817}"/>
              </a:ext>
            </a:extLst>
          </p:cNvPr>
          <p:cNvSpPr txBox="1"/>
          <p:nvPr/>
        </p:nvSpPr>
        <p:spPr>
          <a:xfrm>
            <a:off x="8219224" y="1119454"/>
            <a:ext cx="3670801" cy="1938992"/>
          </a:xfrm>
          <a:prstGeom prst="rect">
            <a:avLst/>
          </a:prstGeom>
          <a:solidFill>
            <a:srgbClr val="F4F7FA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思考问题：</a:t>
            </a:r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algn="just"/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在平日上学、放学途中，在学校或住宅附近、我们有否见过一些升挂国旗和区旗的建筑物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?</a:t>
            </a:r>
          </a:p>
        </p:txBody>
      </p:sp>
      <p:graphicFrame>
        <p:nvGraphicFramePr>
          <p:cNvPr id="6" name="表格 6">
            <a:extLst>
              <a:ext uri="{FF2B5EF4-FFF2-40B4-BE49-F238E27FC236}">
                <a16:creationId xmlns:a16="http://schemas.microsoft.com/office/drawing/2014/main" id="{339326BB-9808-4099-95DD-43583533AD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7140501"/>
              </p:ext>
            </p:extLst>
          </p:nvPr>
        </p:nvGraphicFramePr>
        <p:xfrm>
          <a:off x="193698" y="1119454"/>
          <a:ext cx="7881614" cy="2748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0202">
                  <a:extLst>
                    <a:ext uri="{9D8B030D-6E8A-4147-A177-3AD203B41FA5}">
                      <a16:colId xmlns:a16="http://schemas.microsoft.com/office/drawing/2014/main" val="1538252719"/>
                    </a:ext>
                  </a:extLst>
                </a:gridCol>
                <a:gridCol w="4801412">
                  <a:extLst>
                    <a:ext uri="{9D8B030D-6E8A-4147-A177-3AD203B41FA5}">
                      <a16:colId xmlns:a16="http://schemas.microsoft.com/office/drawing/2014/main" val="15406102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日子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展示地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65441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HK" altLang="en-US" dirty="0"/>
                        <a:t>每日须展示国旗的地点包括：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HK" altLang="en-US" dirty="0"/>
                        <a:t>行政长官官邸；礼宾府；政府总部；香港特别行政区的口岸管制及检查站；及香港国际机场。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859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HK" altLang="en-US" dirty="0"/>
                        <a:t>国庆日</a:t>
                      </a:r>
                      <a:r>
                        <a:rPr lang="en-US" dirty="0"/>
                        <a:t>(</a:t>
                      </a:r>
                      <a:r>
                        <a:rPr lang="zh-HK" altLang="en-US" dirty="0"/>
                        <a:t>十月一日</a:t>
                      </a:r>
                      <a:r>
                        <a:rPr lang="en-US" dirty="0"/>
                        <a:t>)</a:t>
                      </a:r>
                      <a:r>
                        <a:rPr lang="zh-HK" altLang="en-US" dirty="0"/>
                        <a:t>、香港特别行政区成立日</a:t>
                      </a:r>
                      <a:r>
                        <a:rPr lang="en-US" dirty="0"/>
                        <a:t>(</a:t>
                      </a:r>
                      <a:r>
                        <a:rPr lang="zh-HK" altLang="en-US" dirty="0"/>
                        <a:t>七月一日</a:t>
                      </a:r>
                      <a:r>
                        <a:rPr lang="en-US" dirty="0"/>
                        <a:t>)</a:t>
                      </a:r>
                      <a:r>
                        <a:rPr lang="zh-HK" altLang="en-US" dirty="0"/>
                        <a:t>、劳动节</a:t>
                      </a:r>
                      <a:r>
                        <a:rPr lang="en-US" dirty="0"/>
                        <a:t>(</a:t>
                      </a:r>
                      <a:r>
                        <a:rPr lang="zh-HK" altLang="en-US" dirty="0"/>
                        <a:t>五月一日</a:t>
                      </a:r>
                      <a:r>
                        <a:rPr lang="en-US" dirty="0"/>
                        <a:t>)</a:t>
                      </a:r>
                      <a:r>
                        <a:rPr lang="zh-HK" altLang="en-US" dirty="0"/>
                        <a:t>、元旦</a:t>
                      </a:r>
                      <a:r>
                        <a:rPr lang="en-US" dirty="0"/>
                        <a:t>(</a:t>
                      </a:r>
                      <a:r>
                        <a:rPr lang="zh-HK" altLang="en-US" dirty="0"/>
                        <a:t>一月一日</a:t>
                      </a:r>
                      <a:r>
                        <a:rPr lang="en-US" dirty="0"/>
                        <a:t>)</a:t>
                      </a:r>
                      <a:r>
                        <a:rPr lang="zh-HK" altLang="en-US" dirty="0"/>
                        <a:t>、农历年初一、国家宪法日</a:t>
                      </a:r>
                      <a:r>
                        <a:rPr lang="en-US" dirty="0"/>
                        <a:t>(</a:t>
                      </a:r>
                      <a:r>
                        <a:rPr lang="zh-HK" altLang="en-US" dirty="0"/>
                        <a:t>十二月四日</a:t>
                      </a:r>
                      <a:r>
                        <a:rPr lang="en-US" dirty="0"/>
                        <a:t>)</a:t>
                      </a:r>
                      <a:r>
                        <a:rPr lang="zh-HK" altLang="en-US" dirty="0"/>
                        <a:t>及工作日须展示国旗的地点：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HK" altLang="en-US" dirty="0"/>
                        <a:t>行政长官办公室；行政会议；终审法院；高等法院；及立法会。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3851627"/>
                  </a:ext>
                </a:extLst>
              </a:tr>
            </a:tbl>
          </a:graphicData>
        </a:graphic>
      </p:graphicFrame>
      <p:sp>
        <p:nvSpPr>
          <p:cNvPr id="7" name="箭號: 向右 6">
            <a:extLst>
              <a:ext uri="{FF2B5EF4-FFF2-40B4-BE49-F238E27FC236}">
                <a16:creationId xmlns:a16="http://schemas.microsoft.com/office/drawing/2014/main" id="{E5E1B96F-5183-41CB-B757-0181193BA869}"/>
              </a:ext>
            </a:extLst>
          </p:cNvPr>
          <p:cNvSpPr/>
          <p:nvPr/>
        </p:nvSpPr>
        <p:spPr>
          <a:xfrm>
            <a:off x="8219224" y="4744184"/>
            <a:ext cx="567227" cy="569343"/>
          </a:xfrm>
          <a:prstGeom prst="rightArrow">
            <a:avLst/>
          </a:prstGeom>
          <a:solidFill>
            <a:srgbClr val="C55A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516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10432"/>
            <a:ext cx="10515600" cy="1338996"/>
          </a:xfrm>
        </p:spPr>
        <p:txBody>
          <a:bodyPr>
            <a:normAutofit fontScale="90000"/>
          </a:bodyPr>
          <a:lstStyle/>
          <a:p>
            <a:br>
              <a:rPr lang="zh-TW" altLang="en-US" dirty="0"/>
            </a:br>
            <a:r>
              <a:rPr lang="zh-TW" altLang="en-US" dirty="0">
                <a:solidFill>
                  <a:srgbClr val="000000"/>
                </a:solidFill>
                <a:ea typeface="王漢宗顏楷體"/>
              </a:rPr>
              <a:t>「我们的国旗、国歌和区旗」有声故事绘本</a:t>
            </a:r>
            <a:endParaRPr lang="en-US" dirty="0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2076EE7B-DA40-46E3-9380-A457E7A70C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1577" y="2037510"/>
            <a:ext cx="5069877" cy="2213929"/>
          </a:xfrm>
          <a:ln w="38100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pPr algn="just"/>
            <a:r>
              <a:rPr lang="zh-TW" altLang="en-US" dirty="0"/>
              <a:t>本资源以「有声故事绘本」的形式，带出尊重国旗、国歌及区旗的重要性，以及在庆祝重要日子和特别场合中，升挂国旗和区旗及奏唱国歌时应有的礼仪和态度。</a:t>
            </a:r>
            <a:endParaRPr lang="en-US" dirty="0"/>
          </a:p>
        </p:txBody>
      </p:sp>
      <p:pic>
        <p:nvPicPr>
          <p:cNvPr id="6" name="圖片 5">
            <a:hlinkClick r:id="rId2"/>
            <a:extLst>
              <a:ext uri="{FF2B5EF4-FFF2-40B4-BE49-F238E27FC236}">
                <a16:creationId xmlns:a16="http://schemas.microsoft.com/office/drawing/2014/main" id="{84B9F3F0-428E-475E-A17E-305DD7241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402" y="1998515"/>
            <a:ext cx="6220476" cy="3865150"/>
          </a:xfrm>
          <a:prstGeom prst="rect">
            <a:avLst/>
          </a:prstGeom>
        </p:spPr>
      </p:pic>
      <p:sp>
        <p:nvSpPr>
          <p:cNvPr id="5" name="Rectangle 14">
            <a:extLst>
              <a:ext uri="{FF2B5EF4-FFF2-40B4-BE49-F238E27FC236}">
                <a16:creationId xmlns:a16="http://schemas.microsoft.com/office/drawing/2014/main" id="{4421C4DC-0DE0-4579-B4A6-A2D7A526E5D7}"/>
              </a:ext>
            </a:extLst>
          </p:cNvPr>
          <p:cNvSpPr/>
          <p:nvPr/>
        </p:nvSpPr>
        <p:spPr>
          <a:xfrm>
            <a:off x="235623" y="264210"/>
            <a:ext cx="3577252" cy="4924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学与教补充资源：影片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57D1D06-B28B-469C-AFA4-FBD2189B5AA3}"/>
              </a:ext>
            </a:extLst>
          </p:cNvPr>
          <p:cNvSpPr txBox="1">
            <a:spLocks/>
          </p:cNvSpPr>
          <p:nvPr/>
        </p:nvSpPr>
        <p:spPr>
          <a:xfrm>
            <a:off x="542027" y="5933660"/>
            <a:ext cx="5824267" cy="8317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altLang="zh-TW" dirty="0">
                <a:solidFill>
                  <a:srgbClr val="000000"/>
                </a:solidFill>
                <a:ea typeface="王漢宗顏楷體"/>
              </a:rPr>
            </a:b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王漢宗顏楷體"/>
                <a:cs typeface="Times New Roman" panose="02020603050405020304" pitchFamily="18" charset="0"/>
              </a:rPr>
              <a:t>https://emm.edcity.hk/media/1_pla09saf/</a:t>
            </a:r>
            <a:b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王漢宗顏楷體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B5BCFE35-E6DA-9D53-A104-1C4F3F1006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1069" y="4814135"/>
            <a:ext cx="1679977" cy="167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9992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延伸思考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391" y="3351919"/>
            <a:ext cx="7729331" cy="2450272"/>
          </a:xfrm>
        </p:spPr>
        <p:txBody>
          <a:bodyPr>
            <a:normAutofit/>
          </a:bodyPr>
          <a:lstStyle/>
          <a:p>
            <a:r>
              <a:rPr lang="zh-TW" altLang="en-US" dirty="0"/>
              <a:t>试以概念图的形式，将课堂所学画在纸上</a:t>
            </a:r>
            <a:endParaRPr lang="en-US" altLang="zh-TW" dirty="0"/>
          </a:p>
          <a:p>
            <a:r>
              <a:rPr lang="zh-TW" altLang="en-US" dirty="0"/>
              <a:t>教师可收集学生创作的概念图，从中选出优秀的作品</a:t>
            </a:r>
            <a:endParaRPr lang="en-US" altLang="zh-TW" dirty="0"/>
          </a:p>
          <a:p>
            <a:r>
              <a:rPr lang="zh-TW" altLang="en-US" dirty="0"/>
              <a:t>邀请作品优秀的学生将概念图画在黑板上，并向全班说明其设计理念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模型 3" descr="Chalkboard">
                <a:extLst>
                  <a:ext uri="{FF2B5EF4-FFF2-40B4-BE49-F238E27FC236}">
                    <a16:creationId xmlns:a16="http://schemas.microsoft.com/office/drawing/2014/main" id="{C20F0D04-A8C8-48F7-9749-BFEB2ED0E29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5470242"/>
                  </p:ext>
                </p:extLst>
              </p:nvPr>
            </p:nvGraphicFramePr>
            <p:xfrm>
              <a:off x="8447342" y="2706351"/>
              <a:ext cx="3036586" cy="3095840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036586" cy="3095840"/>
                    </a:xfrm>
                    <a:prstGeom prst="rect">
                      <a:avLst/>
                    </a:prstGeom>
                  </am3d:spPr>
                  <am3d:camera>
                    <am3d:pos x="0" y="0" z="6284528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296437" d="1000000"/>
                    <am3d:preTrans dx="0" dy="-14982022" dz="-97061"/>
                    <am3d:scale>
                      <am3d:sx n="1000000" d="1000000"/>
                      <am3d:sy n="1000000" d="1000000"/>
                      <am3d:sz n="1000000" d="1000000"/>
                    </am3d:scale>
                    <am3d:rot ax="833575" ay="-1311420" az="-315674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406545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模型 3" descr="Chalkboard">
                <a:extLst>
                  <a:ext uri="{FF2B5EF4-FFF2-40B4-BE49-F238E27FC236}">
                    <a16:creationId xmlns:a16="http://schemas.microsoft.com/office/drawing/2014/main" id="{C20F0D04-A8C8-48F7-9749-BFEB2ED0E29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47342" y="2706351"/>
                <a:ext cx="3036586" cy="309584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文字方塊 2">
            <a:extLst>
              <a:ext uri="{FF2B5EF4-FFF2-40B4-BE49-F238E27FC236}">
                <a16:creationId xmlns:a16="http://schemas.microsoft.com/office/drawing/2014/main" id="{EBEA75E0-34D0-4649-8B07-9208FD0708A9}"/>
              </a:ext>
            </a:extLst>
          </p:cNvPr>
          <p:cNvSpPr txBox="1"/>
          <p:nvPr/>
        </p:nvSpPr>
        <p:spPr>
          <a:xfrm>
            <a:off x="480391" y="1690688"/>
            <a:ext cx="8097078" cy="1015663"/>
          </a:xfrm>
          <a:prstGeom prst="rect">
            <a:avLst/>
          </a:prstGeom>
          <a:solidFill>
            <a:srgbClr val="F4F7FA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3000" dirty="0">
                <a:latin typeface="DFKai-SB" panose="03000509000000000000" pitchFamily="65" charset="-120"/>
                <a:ea typeface="DFKai-SB" panose="03000509000000000000" pitchFamily="65" charset="-120"/>
              </a:rPr>
              <a:t>五星红旗有着甚么意涵</a:t>
            </a:r>
            <a:r>
              <a:rPr lang="en-US" altLang="zh-TW" sz="3000" dirty="0">
                <a:latin typeface="DFKai-SB" panose="03000509000000000000" pitchFamily="65" charset="-120"/>
                <a:ea typeface="DFKai-SB" panose="03000509000000000000" pitchFamily="65" charset="-120"/>
              </a:rPr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3000" dirty="0">
                <a:latin typeface="DFKai-SB" panose="03000509000000000000" pitchFamily="65" charset="-120"/>
                <a:ea typeface="DFKai-SB" panose="03000509000000000000" pitchFamily="65" charset="-120"/>
              </a:rPr>
              <a:t>为甚么每个公民都应当尊重自己国家的国旗</a:t>
            </a:r>
            <a:r>
              <a:rPr lang="en-US" altLang="zh-TW" sz="3000" dirty="0">
                <a:latin typeface="DFKai-SB" panose="03000509000000000000" pitchFamily="65" charset="-120"/>
                <a:ea typeface="DFKai-SB" panose="03000509000000000000" pitchFamily="65" charset="-12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877083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635F6CB7-B684-4A6F-8346-51997DC6832A}">
  <we:reference id="wa104051163" version="1.2.0.3" store="zh-TW" storeType="OMEX"/>
  <we:alternateReferences>
    <we:reference id="wa104051163" version="1.2.0.3" store="wa104051163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834</TotalTime>
  <Words>1757</Words>
  <Application>Microsoft Office PowerPoint</Application>
  <PresentationFormat>寬螢幕</PresentationFormat>
  <Paragraphs>83</Paragraphs>
  <Slides>12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12</vt:i4>
      </vt:variant>
    </vt:vector>
  </HeadingPairs>
  <TitlesOfParts>
    <vt:vector size="22" baseType="lpstr">
      <vt:lpstr>王漢宗顏楷體</vt:lpstr>
      <vt:lpstr>微軟正黑體</vt:lpstr>
      <vt:lpstr>新細明體</vt:lpstr>
      <vt:lpstr>DFKai-SB</vt:lpstr>
      <vt:lpstr>DFKai-SB</vt:lpstr>
      <vt:lpstr>Arial</vt:lpstr>
      <vt:lpstr>Calibri</vt:lpstr>
      <vt:lpstr>Calibri Light</vt:lpstr>
      <vt:lpstr>Times New Roman</vt:lpstr>
      <vt:lpstr>Office Theme</vt:lpstr>
      <vt:lpstr>国旗在心中飘扬</vt:lpstr>
      <vt:lpstr>内容重点</vt:lpstr>
      <vt:lpstr>香港特区除悬挂中华人民共和国国旗，还可使用香港特区区旗</vt:lpstr>
      <vt:lpstr>我国国旗的象征</vt:lpstr>
      <vt:lpstr>国旗设计的历史和意涵</vt:lpstr>
      <vt:lpstr>《国旗及国徽条例》</vt:lpstr>
      <vt:lpstr>国旗的展示 </vt:lpstr>
      <vt:lpstr> 「我们的国旗、国歌和区旗」有声故事绘本</vt:lpstr>
      <vt:lpstr>延伸思考</vt:lpstr>
      <vt:lpstr>结语</vt:lpstr>
      <vt:lpstr>活动安排</vt:lpstr>
      <vt:lpstr>课题延伸阅读资源</vt:lpstr>
    </vt:vector>
  </TitlesOfParts>
  <Company>EDB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便民利民—廣深港高速鐵路</dc:title>
  <dc:creator>WAI, Cheuk-bun Solar</dc:creator>
  <cp:lastModifiedBy>TING, Tsz-yuet</cp:lastModifiedBy>
  <cp:revision>147</cp:revision>
  <cp:lastPrinted>2026-03-27T06:31:24Z</cp:lastPrinted>
  <dcterms:created xsi:type="dcterms:W3CDTF">2023-02-03T03:28:20Z</dcterms:created>
  <dcterms:modified xsi:type="dcterms:W3CDTF">2026-07-16T08:07:56Z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eDOCS AutoSave">
    <vt:lpwstr/>
  </property>
</Properties>
</file>